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</p:sldIdLst>
  <p:sldSz cy="6858000" cx="12192000"/>
  <p:notesSz cx="6858000" cy="9144000"/>
  <p:embeddedFontLst>
    <p:embeddedFont>
      <p:font typeface="Open Sans ExtraBold"/>
      <p:bold r:id="rId8"/>
      <p:boldItalic r:id="rId9"/>
    </p:embeddedFont>
    <p:embeddedFont>
      <p:font typeface="Open Sans Light"/>
      <p:regular r:id="rId10"/>
      <p:bold r:id="rId11"/>
      <p:italic r:id="rId12"/>
      <p:boldItalic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68">
          <p15:clr>
            <a:srgbClr val="A4A3A4"/>
          </p15:clr>
        </p15:guide>
        <p15:guide id="2" pos="6312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j2OQaTEe0ixAMpcnq9YLE13Bde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68" orient="horz"/>
        <p:guide pos="63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Light-bold.fntdata"/><Relationship Id="rId10" Type="http://schemas.openxmlformats.org/officeDocument/2006/relationships/font" Target="fonts/OpenSansLight-regular.fntdata"/><Relationship Id="rId13" Type="http://schemas.openxmlformats.org/officeDocument/2006/relationships/font" Target="fonts/OpenSansLight-boldItalic.fntdata"/><Relationship Id="rId12" Type="http://schemas.openxmlformats.org/officeDocument/2006/relationships/font" Target="fonts/OpenSans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ExtraBold-boldItalic.fntdata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font" Target="fonts/OpenSans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2" type="sldNum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5"/>
          <p:cNvSpPr txBox="1"/>
          <p:nvPr>
            <p:ph type="title"/>
          </p:nvPr>
        </p:nvSpPr>
        <p:spPr>
          <a:xfrm>
            <a:off x="4572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3200"/>
              <a:buFont typeface="Open Sans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5"/>
          <p:cNvSpPr/>
          <p:nvPr>
            <p:ph idx="2" type="pic"/>
          </p:nvPr>
        </p:nvSpPr>
        <p:spPr>
          <a:xfrm>
            <a:off x="5183188" y="457201"/>
            <a:ext cx="6551612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55"/>
          <p:cNvSpPr txBox="1"/>
          <p:nvPr>
            <p:ph idx="1" type="body"/>
          </p:nvPr>
        </p:nvSpPr>
        <p:spPr>
          <a:xfrm>
            <a:off x="45720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55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5"/>
          <p:cNvSpPr txBox="1"/>
          <p:nvPr>
            <p:ph idx="12" type="sldNum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5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@@TITUS" type="title">
  <p:cSld name="TIT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6"/>
          <p:cNvSpPr txBox="1"/>
          <p:nvPr>
            <p:ph type="ctrTitle"/>
          </p:nvPr>
        </p:nvSpPr>
        <p:spPr>
          <a:xfrm>
            <a:off x="457200" y="2653546"/>
            <a:ext cx="11277600" cy="1306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pen Sans ExtraBold"/>
              <a:buNone/>
              <a:defRPr b="1" i="0" sz="40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" type="subTitle"/>
          </p:nvPr>
        </p:nvSpPr>
        <p:spPr>
          <a:xfrm>
            <a:off x="457200" y="4125779"/>
            <a:ext cx="11277600" cy="21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919342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/>
          <p:nvPr>
            <p:ph type="title"/>
          </p:nvPr>
        </p:nvSpPr>
        <p:spPr>
          <a:xfrm>
            <a:off x="457200" y="467359"/>
            <a:ext cx="1127760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9286240" y="64290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27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0"/>
          <p:cNvSpPr txBox="1"/>
          <p:nvPr>
            <p:ph type="ctrTitle"/>
          </p:nvPr>
        </p:nvSpPr>
        <p:spPr>
          <a:xfrm>
            <a:off x="457200" y="2653546"/>
            <a:ext cx="11277600" cy="1306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pen Sans ExtraBold"/>
              <a:buNone/>
              <a:defRPr b="1" i="0" sz="40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0"/>
          <p:cNvSpPr txBox="1"/>
          <p:nvPr>
            <p:ph idx="1" type="subTitle"/>
          </p:nvPr>
        </p:nvSpPr>
        <p:spPr>
          <a:xfrm>
            <a:off x="457200" y="4125779"/>
            <a:ext cx="11277600" cy="21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p40"/>
          <p:cNvSpPr txBox="1"/>
          <p:nvPr>
            <p:ph idx="12" type="sldNum"/>
          </p:nvPr>
        </p:nvSpPr>
        <p:spPr>
          <a:xfrm>
            <a:off x="919342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40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40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1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1"/>
          <p:cNvSpPr txBox="1"/>
          <p:nvPr>
            <p:ph idx="12" type="sldNum"/>
          </p:nvPr>
        </p:nvSpPr>
        <p:spPr>
          <a:xfrm>
            <a:off x="919342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4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/>
          <p:nvPr>
            <p:ph type="title"/>
          </p:nvPr>
        </p:nvSpPr>
        <p:spPr>
          <a:xfrm>
            <a:off x="831850" y="126947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6000"/>
              <a:buFont typeface="Open Sans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42"/>
          <p:cNvSpPr txBox="1"/>
          <p:nvPr>
            <p:ph idx="12" type="sldNum"/>
          </p:nvPr>
        </p:nvSpPr>
        <p:spPr>
          <a:xfrm>
            <a:off x="919342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4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3"/>
          <p:cNvSpPr txBox="1"/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3"/>
          <p:cNvSpPr txBox="1"/>
          <p:nvPr>
            <p:ph idx="1" type="body"/>
          </p:nvPr>
        </p:nvSpPr>
        <p:spPr>
          <a:xfrm>
            <a:off x="457200" y="1825625"/>
            <a:ext cx="5562600" cy="353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43"/>
          <p:cNvSpPr txBox="1"/>
          <p:nvPr>
            <p:ph idx="2" type="body"/>
          </p:nvPr>
        </p:nvSpPr>
        <p:spPr>
          <a:xfrm>
            <a:off x="6172200" y="1825625"/>
            <a:ext cx="5181600" cy="353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43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3"/>
          <p:cNvSpPr txBox="1"/>
          <p:nvPr>
            <p:ph idx="12" type="sldNum"/>
          </p:nvPr>
        </p:nvSpPr>
        <p:spPr>
          <a:xfrm>
            <a:off x="919342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4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4"/>
          <p:cNvSpPr txBox="1"/>
          <p:nvPr>
            <p:ph type="title"/>
          </p:nvPr>
        </p:nvSpPr>
        <p:spPr>
          <a:xfrm>
            <a:off x="457200" y="457200"/>
            <a:ext cx="112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4"/>
          <p:cNvSpPr txBox="1"/>
          <p:nvPr>
            <p:ph idx="1" type="body"/>
          </p:nvPr>
        </p:nvSpPr>
        <p:spPr>
          <a:xfrm>
            <a:off x="457200" y="1681163"/>
            <a:ext cx="5540375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44"/>
          <p:cNvSpPr txBox="1"/>
          <p:nvPr>
            <p:ph idx="2" type="body"/>
          </p:nvPr>
        </p:nvSpPr>
        <p:spPr>
          <a:xfrm>
            <a:off x="457200" y="2505075"/>
            <a:ext cx="554037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44"/>
          <p:cNvSpPr txBox="1"/>
          <p:nvPr>
            <p:ph idx="3" type="body"/>
          </p:nvPr>
        </p:nvSpPr>
        <p:spPr>
          <a:xfrm>
            <a:off x="6172200" y="1681163"/>
            <a:ext cx="5562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44"/>
          <p:cNvSpPr txBox="1"/>
          <p:nvPr>
            <p:ph idx="4" type="body"/>
          </p:nvPr>
        </p:nvSpPr>
        <p:spPr>
          <a:xfrm>
            <a:off x="6172200" y="2505075"/>
            <a:ext cx="556260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44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4"/>
          <p:cNvSpPr txBox="1"/>
          <p:nvPr>
            <p:ph idx="12" type="sldNum"/>
          </p:nvPr>
        </p:nvSpPr>
        <p:spPr>
          <a:xfrm>
            <a:off x="919342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4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5"/>
          <p:cNvSpPr txBox="1"/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5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5"/>
          <p:cNvSpPr txBox="1"/>
          <p:nvPr>
            <p:ph idx="12" type="sldNum"/>
          </p:nvPr>
        </p:nvSpPr>
        <p:spPr>
          <a:xfrm>
            <a:off x="919342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4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6"/>
          <p:cNvSpPr txBox="1"/>
          <p:nvPr>
            <p:ph type="title"/>
          </p:nvPr>
        </p:nvSpPr>
        <p:spPr>
          <a:xfrm>
            <a:off x="464079" y="44926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3200"/>
              <a:buFont typeface="Open Sans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6"/>
          <p:cNvSpPr txBox="1"/>
          <p:nvPr>
            <p:ph idx="1" type="body"/>
          </p:nvPr>
        </p:nvSpPr>
        <p:spPr>
          <a:xfrm>
            <a:off x="5183188" y="457201"/>
            <a:ext cx="6551612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8" name="Google Shape;138;p46"/>
          <p:cNvSpPr txBox="1"/>
          <p:nvPr>
            <p:ph idx="2" type="body"/>
          </p:nvPr>
        </p:nvSpPr>
        <p:spPr>
          <a:xfrm>
            <a:off x="464079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p46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12" type="sldNum"/>
          </p:nvPr>
        </p:nvSpPr>
        <p:spPr>
          <a:xfrm>
            <a:off x="919342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46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457200" y="467359"/>
            <a:ext cx="1127760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2" type="sldNum"/>
          </p:nvPr>
        </p:nvSpPr>
        <p:spPr>
          <a:xfrm>
            <a:off x="8331200" y="56467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0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7"/>
          <p:cNvSpPr txBox="1"/>
          <p:nvPr>
            <p:ph type="title"/>
          </p:nvPr>
        </p:nvSpPr>
        <p:spPr>
          <a:xfrm>
            <a:off x="4572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3200"/>
              <a:buFont typeface="Open Sans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7"/>
          <p:cNvSpPr/>
          <p:nvPr>
            <p:ph idx="2" type="pic"/>
          </p:nvPr>
        </p:nvSpPr>
        <p:spPr>
          <a:xfrm>
            <a:off x="5183188" y="457201"/>
            <a:ext cx="6551612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47"/>
          <p:cNvSpPr txBox="1"/>
          <p:nvPr>
            <p:ph idx="1" type="body"/>
          </p:nvPr>
        </p:nvSpPr>
        <p:spPr>
          <a:xfrm>
            <a:off x="45720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6" name="Google Shape;146;p47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7"/>
          <p:cNvSpPr txBox="1"/>
          <p:nvPr>
            <p:ph idx="12" type="sldNum"/>
          </p:nvPr>
        </p:nvSpPr>
        <p:spPr>
          <a:xfrm>
            <a:off x="919342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47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8"/>
          <p:cNvSpPr txBox="1"/>
          <p:nvPr>
            <p:ph type="ctrTitle"/>
          </p:nvPr>
        </p:nvSpPr>
        <p:spPr>
          <a:xfrm>
            <a:off x="457200" y="2653546"/>
            <a:ext cx="11277600" cy="1306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pen Sans ExtraBold"/>
              <a:buNone/>
              <a:defRPr b="1" i="0" sz="40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8"/>
          <p:cNvSpPr txBox="1"/>
          <p:nvPr>
            <p:ph idx="1" type="subTitle"/>
          </p:nvPr>
        </p:nvSpPr>
        <p:spPr>
          <a:xfrm>
            <a:off x="457200" y="4125779"/>
            <a:ext cx="11277600" cy="21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48"/>
          <p:cNvSpPr txBox="1"/>
          <p:nvPr>
            <p:ph idx="12" type="sldNum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8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" name="Google Shape;33;p48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@@TITUS">
  <p:cSld name="Title Slide@@TITU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9"/>
          <p:cNvSpPr txBox="1"/>
          <p:nvPr>
            <p:ph type="ctrTitle"/>
          </p:nvPr>
        </p:nvSpPr>
        <p:spPr>
          <a:xfrm>
            <a:off x="457200" y="2653546"/>
            <a:ext cx="11277600" cy="1306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pen Sans ExtraBold"/>
              <a:buNone/>
              <a:defRPr b="1" i="0" sz="40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9"/>
          <p:cNvSpPr txBox="1"/>
          <p:nvPr>
            <p:ph idx="1" type="subTitle"/>
          </p:nvPr>
        </p:nvSpPr>
        <p:spPr>
          <a:xfrm>
            <a:off x="457200" y="4125779"/>
            <a:ext cx="11277600" cy="21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49"/>
          <p:cNvSpPr txBox="1"/>
          <p:nvPr>
            <p:ph idx="12" type="sldNum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0"/>
          <p:cNvSpPr txBox="1"/>
          <p:nvPr>
            <p:ph type="title"/>
          </p:nvPr>
        </p:nvSpPr>
        <p:spPr>
          <a:xfrm>
            <a:off x="831850" y="126947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6000"/>
              <a:buFont typeface="Open Sans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50"/>
          <p:cNvSpPr txBox="1"/>
          <p:nvPr>
            <p:ph idx="12" type="sldNum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50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1"/>
          <p:cNvSpPr txBox="1"/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1"/>
          <p:cNvSpPr txBox="1"/>
          <p:nvPr>
            <p:ph idx="1" type="body"/>
          </p:nvPr>
        </p:nvSpPr>
        <p:spPr>
          <a:xfrm>
            <a:off x="457200" y="1825625"/>
            <a:ext cx="5562600" cy="353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1"/>
          <p:cNvSpPr txBox="1"/>
          <p:nvPr>
            <p:ph idx="2" type="body"/>
          </p:nvPr>
        </p:nvSpPr>
        <p:spPr>
          <a:xfrm>
            <a:off x="6172200" y="1825625"/>
            <a:ext cx="5181600" cy="353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1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1"/>
          <p:cNvSpPr txBox="1"/>
          <p:nvPr>
            <p:ph idx="12" type="sldNum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5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2"/>
          <p:cNvSpPr txBox="1"/>
          <p:nvPr>
            <p:ph type="title"/>
          </p:nvPr>
        </p:nvSpPr>
        <p:spPr>
          <a:xfrm>
            <a:off x="457200" y="457200"/>
            <a:ext cx="112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2"/>
          <p:cNvSpPr txBox="1"/>
          <p:nvPr>
            <p:ph idx="1" type="body"/>
          </p:nvPr>
        </p:nvSpPr>
        <p:spPr>
          <a:xfrm>
            <a:off x="457200" y="1681163"/>
            <a:ext cx="5540375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52"/>
          <p:cNvSpPr txBox="1"/>
          <p:nvPr>
            <p:ph idx="2" type="body"/>
          </p:nvPr>
        </p:nvSpPr>
        <p:spPr>
          <a:xfrm>
            <a:off x="457200" y="2505075"/>
            <a:ext cx="554037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2"/>
          <p:cNvSpPr txBox="1"/>
          <p:nvPr>
            <p:ph idx="3" type="body"/>
          </p:nvPr>
        </p:nvSpPr>
        <p:spPr>
          <a:xfrm>
            <a:off x="6172200" y="1681163"/>
            <a:ext cx="5562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52"/>
          <p:cNvSpPr txBox="1"/>
          <p:nvPr>
            <p:ph idx="4" type="body"/>
          </p:nvPr>
        </p:nvSpPr>
        <p:spPr>
          <a:xfrm>
            <a:off x="6172200" y="2505075"/>
            <a:ext cx="556260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52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2"/>
          <p:cNvSpPr txBox="1"/>
          <p:nvPr>
            <p:ph idx="12" type="sldNum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5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3"/>
          <p:cNvSpPr txBox="1"/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3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3"/>
          <p:cNvSpPr txBox="1"/>
          <p:nvPr>
            <p:ph idx="12" type="sldNum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53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 txBox="1"/>
          <p:nvPr>
            <p:ph type="title"/>
          </p:nvPr>
        </p:nvSpPr>
        <p:spPr>
          <a:xfrm>
            <a:off x="464079" y="44926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3200"/>
              <a:buFont typeface="Open Sans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4"/>
          <p:cNvSpPr txBox="1"/>
          <p:nvPr>
            <p:ph idx="1" type="body"/>
          </p:nvPr>
        </p:nvSpPr>
        <p:spPr>
          <a:xfrm>
            <a:off x="5183188" y="457201"/>
            <a:ext cx="6551612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54"/>
          <p:cNvSpPr txBox="1"/>
          <p:nvPr>
            <p:ph idx="2" type="body"/>
          </p:nvPr>
        </p:nvSpPr>
        <p:spPr>
          <a:xfrm>
            <a:off x="464079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4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4"/>
          <p:cNvSpPr txBox="1"/>
          <p:nvPr>
            <p:ph idx="12" type="sldNum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5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10" name="Google Shape;10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02146" y="5297401"/>
            <a:ext cx="12192000" cy="15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8"/>
          <p:cNvSpPr txBox="1"/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3600"/>
              <a:buFont typeface="Open Sans Light"/>
              <a:buNone/>
              <a:defRPr b="0" i="0" sz="3600" u="none" cap="none" strike="noStrike">
                <a:solidFill>
                  <a:srgbClr val="0056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" type="body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8"/>
          <p:cNvSpPr/>
          <p:nvPr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0" i="0" lang="en-US" sz="216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CICI UCCS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80" name="Google Shape;8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02146" y="5297401"/>
            <a:ext cx="12192000" cy="15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5"/>
          <p:cNvSpPr txBox="1"/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3600"/>
              <a:buFont typeface="Open Sans Light"/>
              <a:buNone/>
              <a:defRPr b="0" i="0" sz="3600" u="none" cap="none" strike="noStrike">
                <a:solidFill>
                  <a:srgbClr val="0056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919342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5"/>
          <p:cNvSpPr/>
          <p:nvPr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0" i="0" lang="en-US" sz="216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CICI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idx="12" type="sldNum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9"/>
          <p:cNvSpPr txBox="1"/>
          <p:nvPr>
            <p:ph idx="4294967295" type="title"/>
          </p:nvPr>
        </p:nvSpPr>
        <p:spPr>
          <a:xfrm>
            <a:off x="457200" y="82575"/>
            <a:ext cx="112776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699"/>
              </a:buClr>
              <a:buSzPts val="3240"/>
              <a:buFont typeface="Open Sans Light"/>
              <a:buNone/>
            </a:pPr>
            <a:r>
              <a:rPr lang="en-US" sz="2640"/>
              <a:t>FoodGuard: Enabling a Safe and Directive Multi-modal Foundation Model Ecosystem for Food Science Research</a:t>
            </a:r>
            <a:br>
              <a:rPr lang="en-US" sz="2640"/>
            </a:br>
            <a:r>
              <a:rPr lang="en-US" sz="1200">
                <a:solidFill>
                  <a:schemeClr val="dk1"/>
                </a:solidFill>
              </a:rPr>
              <a:t>PI:Zhe Zhao (UC Davis) Co-PIs: Muhao Chen (UC Davis) Xin Liu (UC Davis), Nitin Nitin (UC Davis)</a:t>
            </a:r>
            <a:endParaRPr sz="2640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  <p:sp>
        <p:nvSpPr>
          <p:cNvPr id="155" name="Google Shape;155;p9"/>
          <p:cNvSpPr txBox="1"/>
          <p:nvPr>
            <p:ph idx="4294967295" type="body"/>
          </p:nvPr>
        </p:nvSpPr>
        <p:spPr>
          <a:xfrm>
            <a:off x="6364288" y="1362075"/>
            <a:ext cx="5827712" cy="23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 u="sng">
                <a:solidFill>
                  <a:schemeClr val="dk1"/>
                </a:solidFill>
              </a:rPr>
              <a:t>Collaboration and Usability Challenge Addressed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AI Model Profiling and recommendation for scientific tasks.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Guardrail for model safe usage in scientific collaboration.</a:t>
            </a:r>
            <a:endParaRPr sz="1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Integrate with critical food science applications.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1600" u="sng">
                <a:solidFill>
                  <a:schemeClr val="dk1"/>
                </a:solidFill>
              </a:rPr>
              <a:t>Technical Cybersecurity Solution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multi-task recommendation for AI model adaptation.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Evolutionary redteaming and slow thinking guardrail. </a:t>
            </a:r>
            <a:endParaRPr sz="1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Practical and safe use of AI for food science workflow.</a:t>
            </a:r>
            <a:endParaRPr sz="1400">
              <a:solidFill>
                <a:schemeClr val="dk1"/>
              </a:solidFill>
            </a:endParaRPr>
          </a:p>
        </p:txBody>
      </p:sp>
      <p:cxnSp>
        <p:nvCxnSpPr>
          <p:cNvPr id="156" name="Google Shape;156;p9"/>
          <p:cNvCxnSpPr/>
          <p:nvPr/>
        </p:nvCxnSpPr>
        <p:spPr>
          <a:xfrm>
            <a:off x="6096000" y="1112108"/>
            <a:ext cx="0" cy="560936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" name="Google Shape;157;p9"/>
          <p:cNvCxnSpPr/>
          <p:nvPr/>
        </p:nvCxnSpPr>
        <p:spPr>
          <a:xfrm>
            <a:off x="86497" y="3725563"/>
            <a:ext cx="1210550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9"/>
          <p:cNvCxnSpPr/>
          <p:nvPr/>
        </p:nvCxnSpPr>
        <p:spPr>
          <a:xfrm>
            <a:off x="2854411" y="1112108"/>
            <a:ext cx="7092900" cy="0"/>
          </a:xfrm>
          <a:prstGeom prst="straightConnector1">
            <a:avLst/>
          </a:prstGeom>
          <a:noFill/>
          <a:ln cap="flat" cmpd="sng" w="476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9"/>
          <p:cNvSpPr txBox="1"/>
          <p:nvPr/>
        </p:nvSpPr>
        <p:spPr>
          <a:xfrm>
            <a:off x="6139248" y="3784809"/>
            <a:ext cx="6009498" cy="2571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Result Dissemination Plans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932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recommendation system that can provide AI model recommendation to food science researchers for their tasks.</a:t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21932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AI model ecosystem with model profiles evaluated on effectiveness, safety, robustness and efficiency for scientific collaboration.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932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Research publications on the system, as well as datasets generated from the project.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932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Food science research advancement with the help of the developed system.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Programmatic 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932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3 year project started on Sep 2025.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1932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Led by UC Davis.</a:t>
            </a:r>
            <a:endParaRPr b="0" i="0" sz="24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63823" y="3788925"/>
            <a:ext cx="6009498" cy="2571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Benefits to Scientific Cyberinfrastructure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Scientists can reliably use AI models for their tasks.</a:t>
            </a:r>
            <a:endParaRPr b="0" i="0" sz="14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Scale up use of AI with safety, security and robustness constraints.</a:t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Food science researchers advance their critical research applications.</a:t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Risks Versus Potential For Advances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Uncontrollably development of open source AI models for scientific advancement without robustness and safety check.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This project will enable safety scaling of AI tools for scientific research.</a:t>
            </a:r>
            <a:endParaRPr b="0" i="0" sz="24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1935362" y="6616694"/>
            <a:ext cx="78165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material is based upon work supported by the National Science Foundation under Grant No. 2531126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75" y="1168843"/>
            <a:ext cx="4336831" cy="25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2020-09-04T16:24:30Z</dcterms:created>
  <dc:creator>gdcoll@associates.nsf.gov;ammason@nsf.gov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0x010100B89BD35077172F4F98C8D29FE5E96FB8</vt:lpwstr>
  </property>
  <property fmtid="{D5CDD505-2E9C-101B-9397-08002B2CF9AE}" pid="3" name="NXPowerLiteLastOptimized">
    <vt:lpwstr>40261494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D8.0.8</vt:lpwstr>
  </property>
  <property fmtid="{D5CDD505-2E9C-101B-9397-08002B2CF9AE}" pid="6" name="TitusGUID">
    <vt:lpwstr>374ef081-01b7-4432-a598-bbbea0979f62</vt:lpwstr>
  </property>
  <property fmtid="{D5CDD505-2E9C-101B-9397-08002B2CF9AE}" pid="7" name="ContainsCUI">
    <vt:lpwstr>No</vt:lpwstr>
  </property>
  <property fmtid="{D5CDD505-2E9C-101B-9397-08002B2CF9AE}" pid="8" name="MediaServiceImageTags">
    <vt:lpwstr/>
  </property>
</Properties>
</file>